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90" r:id="rId12"/>
    <p:sldId id="266" r:id="rId13"/>
    <p:sldId id="296" r:id="rId14"/>
    <p:sldId id="268" r:id="rId15"/>
    <p:sldId id="295" r:id="rId16"/>
    <p:sldId id="284" r:id="rId17"/>
    <p:sldId id="270" r:id="rId18"/>
    <p:sldId id="271" r:id="rId19"/>
    <p:sldId id="272" r:id="rId20"/>
    <p:sldId id="275" r:id="rId21"/>
    <p:sldId id="276" r:id="rId22"/>
    <p:sldId id="288" r:id="rId23"/>
    <p:sldId id="277" r:id="rId24"/>
    <p:sldId id="278" r:id="rId25"/>
    <p:sldId id="291" r:id="rId26"/>
    <p:sldId id="299" r:id="rId27"/>
    <p:sldId id="300" r:id="rId28"/>
    <p:sldId id="279" r:id="rId29"/>
    <p:sldId id="280" r:id="rId30"/>
    <p:sldId id="282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A963-99A0-4D3D-B721-AA31FCD9512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23E4F-41B7-40C5-80EC-21B12E76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Hepatitis viruses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188" y="502277"/>
            <a:ext cx="99038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Treatment &amp; Prevention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Symptomatic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Active immunization by inactivated HAV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The vaccine is also effective in post exposure prophylaxis if given within 2 weeks of exposure.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A combination vaccine that immunizes against both HAV and HBV called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Twinrix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is available. </a:t>
            </a:r>
            <a:endParaRPr lang="en-US" sz="2800" dirty="0">
              <a:solidFill>
                <a:srgbClr val="000000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NewRomanPS-BoldMT"/>
              </a:rPr>
              <a:t>Passive immunization </a:t>
            </a:r>
            <a:r>
              <a:rPr lang="en-US" sz="2800" dirty="0">
                <a:latin typeface="TimesNewRomanPS-BoldMT"/>
              </a:rPr>
              <a:t>with immune serum globulin prior to infection or </a:t>
            </a:r>
            <a:r>
              <a:rPr lang="en-US" sz="2800" dirty="0" smtClean="0">
                <a:latin typeface="TimesNewRomanPS-BoldMT"/>
              </a:rPr>
              <a:t>within 14 </a:t>
            </a:r>
            <a:r>
              <a:rPr lang="en-US" sz="2800" dirty="0">
                <a:latin typeface="TimesNewRomanPS-BoldMT"/>
              </a:rPr>
              <a:t>days after exposure can prevent </a:t>
            </a:r>
            <a:r>
              <a:rPr lang="en-US" sz="2800" dirty="0" smtClean="0">
                <a:latin typeface="TimesNewRomanPS-BoldMT"/>
              </a:rPr>
              <a:t>the </a:t>
            </a:r>
            <a:r>
              <a:rPr lang="en-US" sz="2800" dirty="0">
                <a:latin typeface="TimesNewRomanPS-BoldMT"/>
              </a:rPr>
              <a:t>disease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Proper hygiene is </a:t>
            </a:r>
            <a:r>
              <a:rPr lang="en-US" sz="2800" dirty="0">
                <a:latin typeface="TimesNewRomanPS-BoldMT"/>
              </a:rPr>
              <a:t>of </a:t>
            </a:r>
            <a:r>
              <a:rPr lang="en-US" sz="2800" dirty="0" smtClean="0">
                <a:latin typeface="TimesNewRomanPS-BoldMT"/>
              </a:rPr>
              <a:t>prime importance</a:t>
            </a:r>
            <a:r>
              <a:rPr lang="en-US" sz="2800" dirty="0">
                <a:latin typeface="TimesNewRomanPS-BoldMT"/>
              </a:rPr>
              <a:t>.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6303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527" y="1648496"/>
            <a:ext cx="883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 smtClean="0">
                <a:solidFill>
                  <a:srgbClr val="006892"/>
                </a:solidFill>
                <a:latin typeface="TimesNewRomanPS-BoldMT"/>
              </a:rPr>
              <a:t>HEPATITIS B VIRUS (HBV)</a:t>
            </a:r>
          </a:p>
          <a:p>
            <a:r>
              <a:rPr lang="en-US" sz="4800" b="1" dirty="0" smtClean="0">
                <a:solidFill>
                  <a:srgbClr val="006892"/>
                </a:solidFill>
                <a:latin typeface="TimesNewRomanPS-BoldMT"/>
              </a:rPr>
              <a:t>Serum hepatitis</a:t>
            </a:r>
            <a:endParaRPr lang="en-US" sz="4800" b="1" i="0" u="none" strike="noStrike" baseline="0" dirty="0" smtClean="0">
              <a:solidFill>
                <a:srgbClr val="006892"/>
              </a:solidFill>
              <a:latin typeface="TimesNewRomanPS-BoldMT"/>
            </a:endParaRPr>
          </a:p>
        </p:txBody>
      </p:sp>
      <p:pic>
        <p:nvPicPr>
          <p:cNvPr id="3" name="Picture 2" descr="showes the model structure of Hepatitis B virus (van Kempen 2009)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2766405"/>
            <a:ext cx="4463558" cy="40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189" y="734096"/>
            <a:ext cx="97235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006892"/>
                </a:solidFill>
                <a:latin typeface="TimesNewRomanPS-BoldMT"/>
              </a:rPr>
              <a:t>HEPATITIS B VIRUS (HBV)</a:t>
            </a:r>
          </a:p>
          <a:p>
            <a:endParaRPr lang="en-US" sz="3200" b="0" i="0" u="none" strike="noStrike" baseline="0" dirty="0" smtClean="0">
              <a:solidFill>
                <a:srgbClr val="000000"/>
              </a:solidFill>
              <a:latin typeface="TimesNewRomanPS-BoldMT"/>
            </a:endParaRPr>
          </a:p>
          <a:p>
            <a:pPr lvl="1"/>
            <a:r>
              <a:rPr lang="en-US" sz="28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Important Properties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HBV is a member of the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hepadnavirus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family.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It is a 42-nm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enveloped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virion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-BoldMT"/>
              </a:rPr>
              <a:t>The envelope contains a protein called the </a:t>
            </a:r>
            <a:r>
              <a:rPr lang="en-US" sz="2800" b="1" i="0" u="none" strike="noStrike" baseline="0" dirty="0" smtClean="0">
                <a:latin typeface="TimesNewRomanPS-BoldMT"/>
              </a:rPr>
              <a:t>surface antigen </a:t>
            </a:r>
            <a:r>
              <a:rPr lang="en-US" sz="2800" b="0" i="0" u="none" strike="noStrike" baseline="0" dirty="0" smtClean="0">
                <a:latin typeface="TimesNewRomanPS-BoldMT"/>
              </a:rPr>
              <a:t>(</a:t>
            </a:r>
            <a:r>
              <a:rPr lang="en-US" sz="2800" b="0" i="0" u="none" strike="noStrike" baseline="0" dirty="0" err="1" smtClean="0">
                <a:latin typeface="TimesNewRomanPS-BoldMT"/>
              </a:rPr>
              <a:t>HBsAg</a:t>
            </a:r>
            <a:r>
              <a:rPr lang="en-US" sz="2800" b="0" i="0" u="none" strike="noStrike" baseline="0" dirty="0" smtClean="0">
                <a:latin typeface="TimesNewRomanPS-BoldMT"/>
              </a:rPr>
              <a:t>),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an icosahedral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nucleocapsid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core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containing a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partially double-stranded circular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DNA genome </a:t>
            </a:r>
            <a:endParaRPr lang="en-US" sz="2800" b="0" i="0" u="none" strike="noStrike" baseline="0" dirty="0" smtClean="0">
              <a:latin typeface="TimesNewRomanPS-BoldM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-BoldMT"/>
              </a:rPr>
              <a:t> </a:t>
            </a:r>
            <a:r>
              <a:rPr lang="en-US" sz="2800" dirty="0" smtClean="0">
                <a:latin typeface="TimesNewRomanPS-BoldMT"/>
              </a:rPr>
              <a:t>Within the core is a </a:t>
            </a:r>
            <a:r>
              <a:rPr lang="en-US" sz="2800" b="1" dirty="0" smtClean="0">
                <a:latin typeface="TimesNewRomanPS-BoldMT"/>
              </a:rPr>
              <a:t>DNA-dependent DNA polymerase</a:t>
            </a:r>
            <a:r>
              <a:rPr lang="en-US" sz="2800" dirty="0" smtClean="0">
                <a:latin typeface="TimesNewRomanPS-BoldMT"/>
              </a:rPr>
              <a:t>. has both RNA-dependent (reverse transcriptase) and DNA dependent 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EF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26956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2" y="487017"/>
            <a:ext cx="8611093" cy="48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6225" y="1751527"/>
            <a:ext cx="8422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Three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different types of HBV particles seen by Electron microscopy of a patient’s serum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42-nm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virions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dane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particle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22-nm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spheres.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long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filaments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22 nm wide. </a:t>
            </a: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HBV is the only human virus that produces these spheres and filaments in such large numbers in the patient’s blood. The ratio of filaments and small spheres to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virions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is 1000:1</a:t>
            </a:r>
            <a:endParaRPr lang="en-US" sz="28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402156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0"/>
            <a:ext cx="10827844" cy="60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4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40" y="592753"/>
            <a:ext cx="830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Hepatitis </a:t>
            </a:r>
            <a:r>
              <a:rPr lang="en-US" sz="3200" b="1" dirty="0" smtClean="0">
                <a:latin typeface="TimesNewRomanPS-BoldMT"/>
              </a:rPr>
              <a:t>B virus genome </a:t>
            </a:r>
          </a:p>
          <a:p>
            <a:endParaRPr lang="en-US" sz="2800" b="1" dirty="0" smtClean="0">
              <a:latin typeface="TimesNewRomanPS-BoldMT"/>
            </a:endParaRPr>
          </a:p>
          <a:p>
            <a:r>
              <a:rPr lang="en-US" sz="2800" dirty="0" smtClean="0">
                <a:latin typeface="TimesNewRomanPS-BoldMT"/>
              </a:rPr>
              <a:t>Genome contains </a:t>
            </a:r>
            <a:r>
              <a:rPr lang="en-US" sz="2800" b="1" dirty="0" smtClean="0">
                <a:latin typeface="TimesNewRomanPS-BoldMT"/>
              </a:rPr>
              <a:t>four </a:t>
            </a:r>
            <a:r>
              <a:rPr lang="en-US" sz="2800" b="1" dirty="0" err="1" smtClean="0">
                <a:latin typeface="TimesNewRomanPS-BoldMT"/>
              </a:rPr>
              <a:t>orf</a:t>
            </a:r>
            <a:r>
              <a:rPr lang="en-US" sz="2800" b="1" dirty="0" smtClean="0">
                <a:latin typeface="TimesNewRomanPS-BoldMT"/>
              </a:rPr>
              <a:t> </a:t>
            </a:r>
            <a:r>
              <a:rPr lang="en-US" sz="2800" dirty="0" smtClean="0">
                <a:latin typeface="TimesNewRomanPS-BoldMT"/>
              </a:rPr>
              <a:t>encode five proteins;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S gene  encodes </a:t>
            </a:r>
            <a:r>
              <a:rPr lang="en-US" sz="2800" dirty="0" err="1" smtClean="0">
                <a:latin typeface="TimesNewRomanPS-BoldMT"/>
              </a:rPr>
              <a:t>HBsAg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C gene encodes </a:t>
            </a:r>
            <a:r>
              <a:rPr lang="en-US" sz="2800" dirty="0" err="1" smtClean="0">
                <a:latin typeface="TimesNewRomanPS-BoldMT"/>
              </a:rPr>
              <a:t>HBcAg</a:t>
            </a:r>
            <a:r>
              <a:rPr lang="en-US" sz="2800" dirty="0" smtClean="0">
                <a:latin typeface="TimesNewRomanPS-BoldMT"/>
              </a:rPr>
              <a:t> and </a:t>
            </a:r>
            <a:r>
              <a:rPr lang="en-US" sz="2800" dirty="0" err="1" smtClean="0">
                <a:latin typeface="TimesNewRomanPS-BoldMT"/>
              </a:rPr>
              <a:t>HBeAg</a:t>
            </a:r>
            <a:endParaRPr lang="en-US" sz="280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P gene encodes polymerase,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X gene encodes X protein (</a:t>
            </a:r>
            <a:r>
              <a:rPr lang="en-US" sz="2800" dirty="0" err="1" smtClean="0">
                <a:latin typeface="TimesNewRomanPS-BoldMT"/>
              </a:rPr>
              <a:t>HBx</a:t>
            </a:r>
            <a:r>
              <a:rPr lang="en-US" sz="2800" dirty="0" smtClean="0">
                <a:latin typeface="TimesNewRomanPS-BoldMT"/>
              </a:rPr>
              <a:t>).</a:t>
            </a:r>
          </a:p>
          <a:p>
            <a:endParaRPr lang="en-US" sz="2800" dirty="0" smtClean="0">
              <a:latin typeface="TimesNewRomanPS-BoldMT"/>
            </a:endParaRPr>
          </a:p>
          <a:p>
            <a:r>
              <a:rPr lang="en-US" sz="2800" dirty="0" err="1" smtClean="0">
                <a:latin typeface="TimesNewRomanPS-BoldMT"/>
              </a:rPr>
              <a:t>HBx</a:t>
            </a:r>
            <a:r>
              <a:rPr lang="en-US" sz="2800" dirty="0" smtClean="0">
                <a:latin typeface="TimesNewRomanPS-BoldMT"/>
              </a:rPr>
              <a:t> is an activator of viral RNA transcription and may be involved in oncogenesis.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309093"/>
            <a:ext cx="4121239" cy="41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1" y="1572043"/>
            <a:ext cx="78604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MT"/>
              </a:rPr>
              <a:t>HBV antigens</a:t>
            </a:r>
          </a:p>
          <a:p>
            <a:endParaRPr lang="en-US" sz="2800" b="1" dirty="0" smtClean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err="1" smtClean="0">
                <a:latin typeface="TimesNewRomanPS-BoldMT"/>
              </a:rPr>
              <a:t>HBsAg</a:t>
            </a:r>
            <a:endParaRPr lang="en-US" sz="2800" b="1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err="1" smtClean="0">
                <a:latin typeface="TimesNewRomanPS-BoldMT"/>
              </a:rPr>
              <a:t>HBcAg</a:t>
            </a:r>
            <a:r>
              <a:rPr lang="en-US" sz="2800" b="0" i="0" u="none" strike="noStrike" baseline="0" dirty="0" smtClean="0">
                <a:latin typeface="TimesNewRomanPS-BoldMT"/>
              </a:rPr>
              <a:t>  located on the </a:t>
            </a:r>
            <a:r>
              <a:rPr lang="en-US" sz="2800" b="0" i="0" u="none" strike="noStrike" baseline="0" dirty="0" err="1" smtClean="0">
                <a:latin typeface="TimesNewRomanPS-BoldMT"/>
              </a:rPr>
              <a:t>nucleocapsid</a:t>
            </a:r>
            <a:r>
              <a:rPr lang="en-US" sz="2800" b="0" i="0" u="none" strike="noStrike" baseline="0" dirty="0" smtClean="0">
                <a:latin typeface="TimesNewRomanPS-BoldMT"/>
              </a:rPr>
              <a:t> </a:t>
            </a:r>
            <a:endParaRPr lang="en-US" sz="2800" b="0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err="1" smtClean="0">
                <a:latin typeface="TimesNewRomanPS-BoldMT"/>
              </a:rPr>
              <a:t>HBeAg</a:t>
            </a: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b="0" i="0" u="none" strike="noStrike" baseline="0" dirty="0" smtClean="0">
                <a:latin typeface="TimesNewRomanPS-BoldMT"/>
              </a:rPr>
              <a:t>  soluble &amp; released from infected cells into the blood</a:t>
            </a:r>
            <a:r>
              <a:rPr lang="en-US" sz="2800" b="0" i="0" u="none" strike="noStrike" dirty="0" smtClean="0">
                <a:latin typeface="TimesNewRomanPS-BoldMT"/>
              </a:rPr>
              <a:t> and indicate </a:t>
            </a:r>
            <a:r>
              <a:rPr lang="en-US" sz="2800" b="1" i="0" u="none" strike="noStrike" baseline="0" dirty="0" smtClean="0">
                <a:latin typeface="TimesNewRomanPS-BoldMT"/>
              </a:rPr>
              <a:t>transmissibility</a:t>
            </a:r>
            <a:r>
              <a:rPr lang="en-US" sz="2800" b="0" i="0" u="none" strike="noStrike" baseline="0" dirty="0" smtClean="0">
                <a:latin typeface="TimesNewRomanPS-BoldMT"/>
              </a:rPr>
              <a:t>.</a:t>
            </a:r>
          </a:p>
          <a:p>
            <a:endParaRPr lang="en-US" sz="2800" dirty="0">
              <a:latin typeface="TimesNewRomanPS-BoldMT"/>
            </a:endParaRPr>
          </a:p>
        </p:txBody>
      </p:sp>
      <p:pic>
        <p:nvPicPr>
          <p:cNvPr id="4098" name="Picture 2" descr="Hepatitis B Serologic Testing Meth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14764" r="15024"/>
          <a:stretch/>
        </p:blipFill>
        <p:spPr bwMode="auto">
          <a:xfrm>
            <a:off x="5512158" y="115911"/>
            <a:ext cx="6311843" cy="37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1" y="1068946"/>
            <a:ext cx="86803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Transmission &amp; Epidemiology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The three main modes of transmission are:</a:t>
            </a:r>
          </a:p>
          <a:p>
            <a:endParaRPr lang="en-US" sz="2800" b="0" i="0" u="none" strike="noStrike" baseline="0" dirty="0" smtClean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Blood</a:t>
            </a:r>
            <a:r>
              <a:rPr lang="en-US" sz="2800" b="0" i="0" u="none" strike="noStrike" dirty="0" smtClean="0">
                <a:solidFill>
                  <a:srgbClr val="000000"/>
                </a:solidFill>
                <a:latin typeface="TimesNewRomanPSMT"/>
              </a:rPr>
              <a:t> including needle stick injury.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Sexual contact.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Perinatally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from mother to newborn. </a:t>
            </a:r>
          </a:p>
          <a:p>
            <a:endParaRPr lang="en-US" sz="2800" dirty="0">
              <a:solidFill>
                <a:srgbClr val="000000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928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333" y="1030495"/>
            <a:ext cx="11277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Pathogenesis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HBV is not directly cytopathic instead liver injury is immune mediated especially T-lymphocyte mediated cell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-BoldMT"/>
              </a:rPr>
              <a:t>Antigen–antibody complexes cause some of the early symptoms (e.g., </a:t>
            </a:r>
            <a:r>
              <a:rPr lang="en-US" sz="2800" b="0" i="0" u="none" strike="noStrike" baseline="0" dirty="0" err="1" smtClean="0">
                <a:latin typeface="TimesNewRomanPS-BoldMT"/>
              </a:rPr>
              <a:t>arthralgias</a:t>
            </a:r>
            <a:r>
              <a:rPr lang="en-US" sz="2800" b="0" i="0" u="none" strike="noStrike" baseline="0" dirty="0" smtClean="0">
                <a:latin typeface="TimesNewRomanPS-BoldMT"/>
              </a:rPr>
              <a:t>, arthritis, and </a:t>
            </a:r>
            <a:r>
              <a:rPr lang="en-US" sz="2800" b="0" i="0" u="none" strike="noStrike" baseline="0" dirty="0" err="1" smtClean="0">
                <a:latin typeface="TimesNewRomanPS-BoldMT"/>
              </a:rPr>
              <a:t>urticaria</a:t>
            </a:r>
            <a:r>
              <a:rPr lang="en-US" sz="2800" b="0" i="0" u="none" strike="noStrike" baseline="0" dirty="0" smtClean="0">
                <a:latin typeface="TimesNewRomanPS-BoldM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-BoldMT"/>
              </a:rPr>
              <a:t>About 5% of adult patients with HBV infection become </a:t>
            </a:r>
            <a:r>
              <a:rPr lang="en-US" sz="2800" b="1" i="0" u="none" strike="noStrike" baseline="0" dirty="0" smtClean="0">
                <a:latin typeface="TimesNewRomanPS-BoldMT"/>
              </a:rPr>
              <a:t>chronic </a:t>
            </a:r>
            <a:r>
              <a:rPr lang="en-US" sz="2800" i="0" u="none" strike="noStrike" baseline="0" dirty="0" smtClean="0">
                <a:latin typeface="TimesNewRomanPS-BoldMT"/>
              </a:rPr>
              <a:t>carriers</a:t>
            </a:r>
            <a:r>
              <a:rPr lang="en-US" sz="2800" b="1" i="0" u="none" strike="noStrike" baseline="0" dirty="0" smtClean="0">
                <a:latin typeface="TimesNewRomanPS-BoldMT"/>
              </a:rPr>
              <a:t>.</a:t>
            </a:r>
            <a:r>
              <a:rPr lang="en-US" sz="2800" b="1" i="0" u="none" strike="noStrike" dirty="0" smtClean="0">
                <a:latin typeface="TimesNewRomanPS-BoldMT"/>
              </a:rPr>
              <a:t> </a:t>
            </a:r>
            <a:r>
              <a:rPr lang="en-US" sz="2800" b="1" dirty="0" smtClean="0">
                <a:latin typeface="TimesNewRomanPS-BoldMT"/>
              </a:rPr>
              <a:t>Approximately 90% of infected neonates become chronic </a:t>
            </a:r>
            <a:r>
              <a:rPr lang="en-US" sz="2800" dirty="0" smtClean="0">
                <a:latin typeface="TimesNewRomanPS-BoldMT"/>
              </a:rPr>
              <a:t>carriers.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Chronic carriage resulting from neonatal infection is associated with a high risk of hepatocellular carcinoma.</a:t>
            </a:r>
          </a:p>
          <a:p>
            <a:r>
              <a:rPr lang="en-US" sz="2800" dirty="0" smtClean="0">
                <a:latin typeface="TimesNewRomanPS-BoldM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TimesNewRomanPS-BoldMT"/>
            </a:endParaRPr>
          </a:p>
          <a:p>
            <a:endParaRPr lang="en-US" sz="28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421370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28" y="2294842"/>
            <a:ext cx="80106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NewRomanPS-BoldMT"/>
              </a:rPr>
              <a:t>Learning objectives</a:t>
            </a:r>
            <a:r>
              <a:rPr lang="en-US" sz="2800" dirty="0" smtClean="0">
                <a:latin typeface="TimesNewRomanPS-BoldM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Identify hepatitis viruses  regarding their  structure , epidemiology and pathogenesis of the disease and prevention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Recognize the important serological makers during various stages of Hepatitis B.</a:t>
            </a:r>
          </a:p>
          <a:p>
            <a:endParaRPr lang="en-US" sz="28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987939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87" y="1339402"/>
            <a:ext cx="94273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Clinical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Many HBV infections are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asymptomatic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and are detected only by the presence of antibody to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HBsAg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The mean incubation period for hepatitis B is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10 to 12 weeks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The clinical appearance of acute hepatitis B is similar to that of hepatitis A. However, with hepatitis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B,symptoms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tend to be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more severe, and life-threatening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hepatitis can occur.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Most chronic carriers are asymptomatic, but some have chronic active hepatitis, which can lead to cirrhosis and death.</a:t>
            </a:r>
          </a:p>
        </p:txBody>
      </p:sp>
    </p:spTree>
    <p:extLst>
      <p:ext uri="{BB962C8B-B14F-4D97-AF65-F5344CB8AC3E}">
        <p14:creationId xmlns:p14="http://schemas.microsoft.com/office/powerpoint/2010/main" val="377248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493" y="206062"/>
            <a:ext cx="97106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Laboratory Diagnosis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The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two most important serologic tests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for the diagnosis of early hepatitis B are 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HBsAg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and for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IgM antibody to the core antigen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. Both appear in the </a:t>
            </a:r>
            <a:r>
              <a:rPr lang="en-US" sz="2800" dirty="0">
                <a:latin typeface="TimesNewRomanPS-BoldMT"/>
              </a:rPr>
              <a:t>serum early in the disease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b="1" dirty="0" err="1">
                <a:latin typeface="TimesNewRomanPS-BoldMT"/>
              </a:rPr>
              <a:t>HBsAg</a:t>
            </a:r>
            <a:r>
              <a:rPr lang="en-US" sz="2800" dirty="0">
                <a:latin typeface="TimesNewRomanPS-BoldMT"/>
              </a:rPr>
              <a:t> appears during the incubation period and </a:t>
            </a:r>
            <a:r>
              <a:rPr lang="en-US" sz="2800" dirty="0" smtClean="0">
                <a:latin typeface="TimesNewRomanPS-BoldMT"/>
              </a:rPr>
              <a:t>is detectable </a:t>
            </a:r>
            <a:r>
              <a:rPr lang="en-US" sz="2800" dirty="0">
                <a:latin typeface="TimesNewRomanPS-BoldMT"/>
              </a:rPr>
              <a:t>in most patients during the </a:t>
            </a:r>
            <a:r>
              <a:rPr lang="en-US" sz="2800" dirty="0" err="1">
                <a:latin typeface="TimesNewRomanPS-BoldMT"/>
              </a:rPr>
              <a:t>prodrome</a:t>
            </a:r>
            <a:r>
              <a:rPr lang="en-US" sz="2800" dirty="0">
                <a:latin typeface="TimesNewRomanPS-BoldMT"/>
              </a:rPr>
              <a:t> and </a:t>
            </a:r>
            <a:r>
              <a:rPr lang="en-US" sz="2800" b="1" dirty="0">
                <a:latin typeface="TimesNewRomanPS-BoldMT"/>
              </a:rPr>
              <a:t>acute</a:t>
            </a:r>
            <a:r>
              <a:rPr lang="en-US" sz="2800" dirty="0">
                <a:latin typeface="TimesNewRomanPS-BoldMT"/>
              </a:rPr>
              <a:t> </a:t>
            </a:r>
            <a:r>
              <a:rPr lang="en-US" sz="2800" dirty="0" smtClean="0">
                <a:latin typeface="TimesNewRomanPS-BoldMT"/>
              </a:rPr>
              <a:t>disease.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It falls </a:t>
            </a:r>
            <a:r>
              <a:rPr lang="en-US" sz="2800" dirty="0">
                <a:latin typeface="TimesNewRomanPS-BoldMT"/>
              </a:rPr>
              <a:t>to undetectable levels during convalescence in most cases</a:t>
            </a:r>
            <a:r>
              <a:rPr lang="en-US" sz="2800" dirty="0" smtClean="0">
                <a:latin typeface="TimesNewRomanPS-BoldM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Its </a:t>
            </a:r>
            <a:r>
              <a:rPr lang="en-US" sz="2800" b="1" dirty="0" smtClean="0">
                <a:latin typeface="TimesNewRomanPS-BoldMT"/>
              </a:rPr>
              <a:t>prolonged presence </a:t>
            </a:r>
            <a:r>
              <a:rPr lang="en-US" sz="2800" dirty="0">
                <a:latin typeface="TimesNewRomanPS-BoldMT"/>
              </a:rPr>
              <a:t>(at least 6 months) indicates the carrier state and the risk of </a:t>
            </a:r>
            <a:r>
              <a:rPr lang="en-US" sz="2800" b="1" dirty="0" smtClean="0">
                <a:latin typeface="TimesNewRomanPS-BoldMT"/>
              </a:rPr>
              <a:t>chronic hepatitis </a:t>
            </a:r>
            <a:r>
              <a:rPr lang="en-US" sz="2800" dirty="0">
                <a:latin typeface="TimesNewRomanPS-BoldMT"/>
              </a:rPr>
              <a:t>and hepatic carcinoma</a:t>
            </a:r>
            <a:r>
              <a:rPr lang="en-US" sz="2800" dirty="0" smtClean="0">
                <a:latin typeface="TimesNewRomanPS-Bold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33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584" y="1455312"/>
            <a:ext cx="95818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Serological markers of hepatitis(cont.)</a:t>
            </a:r>
          </a:p>
          <a:p>
            <a:endParaRPr lang="en-US" sz="2800" b="1" dirty="0" smtClean="0">
              <a:latin typeface="TimesNewRomanPS-Bold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NewRomanPS-BoldMT"/>
              </a:rPr>
              <a:t>HBsAb</a:t>
            </a:r>
            <a:r>
              <a:rPr lang="en-US" sz="2800" b="1" dirty="0" smtClean="0">
                <a:latin typeface="TimesNewRomanPS-BoldMT"/>
              </a:rPr>
              <a:t> </a:t>
            </a:r>
            <a:r>
              <a:rPr lang="en-US" sz="2800" dirty="0" smtClean="0">
                <a:latin typeface="TimesNewRomanPS-BoldMT"/>
              </a:rPr>
              <a:t>neutralizes the infectivity of HBV</a:t>
            </a:r>
            <a:r>
              <a:rPr lang="en-US" sz="2800" b="1" dirty="0" smtClean="0">
                <a:latin typeface="TimesNewRomanPS-BoldMT"/>
              </a:rPr>
              <a:t> and l</a:t>
            </a:r>
            <a:r>
              <a:rPr lang="en-US" sz="2800" dirty="0" smtClean="0">
                <a:latin typeface="TimesNewRomanPS-BoldMT"/>
              </a:rPr>
              <a:t>ifelong immunity occurs.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b="1" dirty="0" err="1" smtClean="0">
                <a:latin typeface="TimesNewRomanPS-BoldMT"/>
              </a:rPr>
              <a:t>HBcAb</a:t>
            </a:r>
            <a:r>
              <a:rPr lang="en-US" sz="2800" b="1" dirty="0">
                <a:latin typeface="TimesNewRomanPS-BoldMT"/>
              </a:rPr>
              <a:t> </a:t>
            </a:r>
            <a:r>
              <a:rPr lang="en-US" sz="2800" b="1" dirty="0" smtClean="0">
                <a:latin typeface="TimesNewRomanPS-BoldMT"/>
              </a:rPr>
              <a:t> </a:t>
            </a:r>
            <a:r>
              <a:rPr lang="en-US" sz="2800" dirty="0" smtClean="0">
                <a:latin typeface="TimesNewRomanPS-BoldMT"/>
              </a:rPr>
              <a:t>is </a:t>
            </a:r>
            <a:r>
              <a:rPr lang="en-US" sz="2800" b="1" i="1" dirty="0" smtClean="0">
                <a:latin typeface="TimesNewRomanPS-BoldMT"/>
              </a:rPr>
              <a:t>not </a:t>
            </a:r>
            <a:r>
              <a:rPr lang="en-US" sz="2800" dirty="0" smtClean="0">
                <a:latin typeface="TimesNewRomanPS-BoldMT"/>
              </a:rPr>
              <a:t>protective because the core antigen is inside the </a:t>
            </a:r>
            <a:r>
              <a:rPr lang="en-US" sz="2800" dirty="0" err="1" smtClean="0">
                <a:latin typeface="TimesNewRomanPS-BoldMT"/>
              </a:rPr>
              <a:t>virion</a:t>
            </a:r>
            <a:r>
              <a:rPr lang="en-US" sz="2800" dirty="0" smtClean="0">
                <a:latin typeface="TimesNewRomanPS-BoldMT"/>
              </a:rPr>
              <a:t> and the antibody cannot interact with it.</a:t>
            </a:r>
          </a:p>
          <a:p>
            <a:pPr lvl="0"/>
            <a:endParaRPr lang="en-US" sz="2800" dirty="0" smtClean="0">
              <a:solidFill>
                <a:prstClr val="black"/>
              </a:solidFill>
              <a:latin typeface="TimesNewRomanPS-BoldMT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NewRomanPS-BoldMT"/>
            </a:endParaRPr>
          </a:p>
          <a:p>
            <a:pPr lvl="0"/>
            <a:endParaRPr lang="en-US" sz="2800" dirty="0">
              <a:solidFill>
                <a:srgbClr val="000000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54105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6" y="1081825"/>
            <a:ext cx="98008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Serological markers of hepatitis(cont</a:t>
            </a:r>
            <a:r>
              <a:rPr lang="en-US" sz="2800" b="1" dirty="0" smtClean="0">
                <a:latin typeface="TimesNewRomanPS-BoldMT"/>
              </a:rPr>
              <a:t>.)</a:t>
            </a:r>
          </a:p>
          <a:p>
            <a:endParaRPr lang="en-US" sz="2800" b="1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The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window phase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a period of several weeks when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HBsAg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has disappeared but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HBsAb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is not yet detectable. At this time, the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HBcAb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is always positive and can be used to make the diagnosis.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HBcAb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is present in those with acute infection and chronic infection, as well as in those who have recovered from acute infection. Therefore, it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cannot be used to distinguish between acute and chronic infection.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The IgM form of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HBcAb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is present during acute infection and disappears approximately 6 months after infection.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17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9" y="1532585"/>
            <a:ext cx="86546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Serological markers of hepatitis(cont</a:t>
            </a:r>
            <a:r>
              <a:rPr lang="en-US" sz="2800" b="1" dirty="0" smtClean="0">
                <a:latin typeface="TimesNewRomanPS-BoldMT"/>
              </a:rPr>
              <a:t>.)</a:t>
            </a:r>
          </a:p>
          <a:p>
            <a:endParaRPr lang="en-US" sz="2800" b="1" dirty="0" smtClean="0">
              <a:latin typeface="TimesNewRomanPS-Bold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err="1" smtClean="0">
                <a:latin typeface="TimesNewRomanPS-BoldMT"/>
              </a:rPr>
              <a:t>HBeAg</a:t>
            </a:r>
            <a:r>
              <a:rPr lang="en-US" sz="2800" b="1" i="0" u="none" strike="noStrike" baseline="0" dirty="0" smtClean="0">
                <a:latin typeface="TimesNewRomanPS-BoldMT"/>
              </a:rPr>
              <a:t> </a:t>
            </a:r>
            <a:r>
              <a:rPr lang="en-US" sz="2800" b="0" i="0" u="none" strike="noStrike" baseline="0" dirty="0" smtClean="0">
                <a:latin typeface="TimesNewRomanPSMT"/>
              </a:rPr>
              <a:t>arises during the incubation period and is present during the </a:t>
            </a:r>
            <a:r>
              <a:rPr lang="en-US" sz="2800" b="0" i="0" u="none" strike="noStrike" baseline="0" dirty="0" err="1" smtClean="0">
                <a:latin typeface="TimesNewRomanPSMT"/>
              </a:rPr>
              <a:t>prodrome</a:t>
            </a:r>
            <a:r>
              <a:rPr lang="en-US" sz="2800" b="0" i="0" u="none" strike="noStrike" baseline="0" dirty="0" smtClean="0">
                <a:latin typeface="TimesNewRomanPSMT"/>
              </a:rPr>
              <a:t> and early acute disease and in certain chronic carriers. Its presence indicates a </a:t>
            </a:r>
            <a:r>
              <a:rPr lang="en-US" sz="2800" b="1" i="0" u="none" strike="noStrike" baseline="0" dirty="0" smtClean="0">
                <a:latin typeface="TimesNewRomanPS-BoldMT"/>
              </a:rPr>
              <a:t>high likelihood of transmissibility, </a:t>
            </a:r>
            <a:r>
              <a:rPr lang="en-US" sz="2800" b="0" i="0" u="none" strike="noStrike" baseline="0" dirty="0" smtClean="0">
                <a:latin typeface="TimesNewRomanPSMT"/>
              </a:rPr>
              <a:t>and, conversely, the finding of </a:t>
            </a:r>
            <a:r>
              <a:rPr lang="en-US" sz="2800" b="0" i="0" u="none" strike="noStrike" baseline="0" dirty="0" err="1" smtClean="0">
                <a:latin typeface="TimesNewRomanPSMT"/>
              </a:rPr>
              <a:t>HBeAb</a:t>
            </a:r>
            <a:r>
              <a:rPr lang="en-US" sz="2800" b="0" i="0" u="none" strike="noStrike" baseline="0" dirty="0" smtClean="0">
                <a:latin typeface="TimesNewRomanPSMT"/>
              </a:rPr>
              <a:t> indicates a lower likelihood, but transmission can still occur..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46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230175"/>
              </p:ext>
            </p:extLst>
          </p:nvPr>
        </p:nvGraphicFramePr>
        <p:xfrm>
          <a:off x="1970468" y="1698460"/>
          <a:ext cx="8150895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5774"/>
                <a:gridCol w="55751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Viral marker 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significance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NewRomanPS-BoldMT"/>
                        </a:rPr>
                        <a:t>HBsAg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Acute infection , </a:t>
                      </a:r>
                    </a:p>
                    <a:p>
                      <a:r>
                        <a:rPr lang="en-US" sz="2800" dirty="0" smtClean="0">
                          <a:latin typeface="TimesNewRomanPS-BoldMT"/>
                        </a:rPr>
                        <a:t>chronic infection: </a:t>
                      </a:r>
                      <a:r>
                        <a:rPr lang="en-US" sz="2800" dirty="0" smtClean="0">
                          <a:latin typeface="TimesNewRomanPS-BoldMT"/>
                        </a:rPr>
                        <a:t>if persist more than 6 months 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NewRomanPS-BoldMT"/>
                        </a:rPr>
                        <a:t>HBsAb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Protection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NewRomanPS-BoldMT"/>
                        </a:rPr>
                        <a:t>HBcAb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IgM:</a:t>
                      </a:r>
                      <a:r>
                        <a:rPr lang="en-US" sz="2800" baseline="0" dirty="0" smtClean="0">
                          <a:latin typeface="TimesNewRomanPS-BoldMT"/>
                        </a:rPr>
                        <a:t> acute infection</a:t>
                      </a:r>
                    </a:p>
                    <a:p>
                      <a:r>
                        <a:rPr lang="en-US" sz="2800" baseline="0" dirty="0" smtClean="0">
                          <a:latin typeface="TimesNewRomanPS-BoldMT"/>
                        </a:rPr>
                        <a:t>IgG: past or c</a:t>
                      </a:r>
                      <a:r>
                        <a:rPr lang="en-US" sz="2800" dirty="0" smtClean="0">
                          <a:latin typeface="TimesNewRomanPS-BoldMT"/>
                        </a:rPr>
                        <a:t>hronic infection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NewRomanPS-BoldMT"/>
                        </a:rPr>
                        <a:t>HBeAg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High transmissibility</a:t>
                      </a:r>
                    </a:p>
                    <a:p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NewRomanPS-BoldMT"/>
                        </a:rPr>
                        <a:t>HBeAb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 disease recovering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HBV –DNA 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NewRomanPS-BoldMT"/>
                        </a:rPr>
                        <a:t>Active viral replication</a:t>
                      </a:r>
                      <a:endParaRPr lang="en-US" sz="2800" dirty="0">
                        <a:latin typeface="TimesNewRomanPS-BoldM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44243"/>
            <a:ext cx="8049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Serological markers of HBV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8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" y="1437620"/>
            <a:ext cx="10212947" cy="5420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16" y="759854"/>
            <a:ext cx="632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Serological markers of HBV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039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708"/>
          <a:stretch/>
        </p:blipFill>
        <p:spPr>
          <a:xfrm>
            <a:off x="1764406" y="343071"/>
            <a:ext cx="7701565" cy="65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8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172" y="1944710"/>
            <a:ext cx="9843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No antiviral therapy is typically used in acute hepatitis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For chronic hepatitis 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nucleoside analogues that inhibit the reverse transcriptase of HBV are used.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Interferon is also used.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68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8" y="302359"/>
            <a:ext cx="103030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Prevention</a:t>
            </a: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Prevention involves the use of either the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vaccine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or </a:t>
            </a: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-BoldMT"/>
              </a:rPr>
              <a:t>hyperimmune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globulin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or both.</a:t>
            </a:r>
          </a:p>
          <a:p>
            <a:endParaRPr lang="en-US" sz="2800" b="0" i="0" u="none" strike="noStrike" baseline="0" dirty="0" smtClean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Recombivax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contains </a:t>
            </a:r>
            <a:r>
              <a:rPr lang="en-US" sz="2800" b="0" i="0" u="none" strike="noStrike" baseline="0" dirty="0" err="1" smtClean="0">
                <a:solidFill>
                  <a:srgbClr val="000000"/>
                </a:solidFill>
                <a:latin typeface="TimesNewRomanPSMT"/>
              </a:rPr>
              <a:t>HBsAg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produced by recombinant DNA techniques.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NewRomanPSMT"/>
              </a:rPr>
              <a:t>3 dose series 0,1 and 6 months , no booster 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TimesNewRomanPS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The vaccine is highly effective 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It is indicated for people who are frequently exposed to blood or blood</a:t>
            </a:r>
          </a:p>
          <a:p>
            <a:pPr lvl="1"/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MT"/>
              </a:rPr>
              <a:t>A vaccine called </a:t>
            </a:r>
            <a:r>
              <a:rPr lang="en-US" sz="2800" b="1" i="0" u="none" strike="noStrike" baseline="0" dirty="0" err="1" smtClean="0">
                <a:latin typeface="TimesNewRomanPSMT"/>
              </a:rPr>
              <a:t>Twinrix</a:t>
            </a:r>
            <a:r>
              <a:rPr lang="en-US" sz="2800" b="1" i="0" u="none" strike="noStrike" baseline="0" dirty="0" smtClean="0">
                <a:latin typeface="TimesNewRomanPSMT"/>
              </a:rPr>
              <a:t> </a:t>
            </a:r>
            <a:r>
              <a:rPr lang="en-US" sz="2800" b="0" i="0" u="none" strike="noStrike" baseline="0" dirty="0" smtClean="0">
                <a:latin typeface="TimesNewRomanPSMT"/>
              </a:rPr>
              <a:t>that contains both </a:t>
            </a:r>
            <a:r>
              <a:rPr lang="en-US" sz="2800" b="0" i="0" u="none" strike="noStrike" baseline="0" dirty="0" err="1" smtClean="0">
                <a:latin typeface="TimesNewRomanPSMT"/>
              </a:rPr>
              <a:t>HBsAg</a:t>
            </a:r>
            <a:r>
              <a:rPr lang="en-US" sz="2800" b="0" i="0" u="none" strike="noStrike" baseline="0" dirty="0" smtClean="0">
                <a:latin typeface="TimesNewRomanPSMT"/>
              </a:rPr>
              <a:t> and inactivated HAV provides protection against both hepatitis B and hepatitis A.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153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2" y="785610"/>
            <a:ext cx="866748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TimesNewRomanPSMT"/>
              </a:rPr>
              <a:t>Viral hepatitis</a:t>
            </a:r>
          </a:p>
          <a:p>
            <a:endParaRPr lang="en-US" sz="2800" dirty="0">
              <a:solidFill>
                <a:schemeClr val="accent5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“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Hepatitis viruses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” the main site of infection is the liver. These are hepatitis A virus (HAV), hepatitis B virus (HBV), hepatitis C virus (HCV), hepatitis D virus (HDV, delta virus), and hepatitis E virus (HEV).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0" i="0" u="none" strike="noStrike" baseline="0" dirty="0" smtClean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Other viruses, such as Epstein–Barr virus (the cause of infectious mononucleosis), cytomegalovirus, and yellow fever virus, infect the liver but also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infect other sites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in the body and therefore are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MT"/>
              </a:rPr>
              <a:t>not exclusively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hepatitis viruses. </a:t>
            </a:r>
          </a:p>
        </p:txBody>
      </p:sp>
    </p:spTree>
    <p:extLst>
      <p:ext uri="{BB962C8B-B14F-4D97-AF65-F5344CB8AC3E}">
        <p14:creationId xmlns:p14="http://schemas.microsoft.com/office/powerpoint/2010/main" val="3282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051" y="862885"/>
            <a:ext cx="84528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smtClean="0">
                <a:latin typeface="TimesNewRomanPS-BoldMT"/>
              </a:rPr>
              <a:t>Hepatitis B immune globulin (HBIG</a:t>
            </a:r>
            <a:r>
              <a:rPr lang="en-US" sz="2800" b="0" i="0" u="none" strike="noStrike" baseline="0" dirty="0" smtClean="0">
                <a:latin typeface="TimesNewRomanPS-BoldMT"/>
              </a:rPr>
              <a:t>) contains a high titer of </a:t>
            </a:r>
            <a:r>
              <a:rPr lang="en-US" sz="2800" b="0" i="0" u="none" strike="noStrike" baseline="0" dirty="0" err="1" smtClean="0">
                <a:latin typeface="TimesNewRomanPS-BoldMT"/>
              </a:rPr>
              <a:t>HBsAb</a:t>
            </a:r>
            <a:r>
              <a:rPr lang="en-US" sz="2800" b="0" i="0" u="none" strike="noStrike" baseline="0" dirty="0" smtClean="0">
                <a:latin typeface="TimesNewRomanPS-BoldMT"/>
              </a:rPr>
              <a:t>.</a:t>
            </a:r>
          </a:p>
          <a:p>
            <a:r>
              <a:rPr lang="en-US" sz="2800" b="0" i="0" u="none" strike="noStrike" baseline="0" dirty="0" smtClean="0">
                <a:latin typeface="TimesNewRomanPS-BoldMT"/>
              </a:rPr>
              <a:t>It is used to provide immediate, passive protection to individuals known to be exposed to </a:t>
            </a:r>
            <a:r>
              <a:rPr lang="en-US" sz="2800" b="0" i="0" u="none" strike="noStrike" baseline="0" dirty="0" err="1" smtClean="0">
                <a:latin typeface="TimesNewRomanPS-BoldMT"/>
              </a:rPr>
              <a:t>HBsAg</a:t>
            </a:r>
            <a:r>
              <a:rPr lang="en-US" sz="2800" b="0" i="0" u="none" strike="noStrike" baseline="0" dirty="0" smtClean="0">
                <a:latin typeface="TimesNewRomanPS-BoldMT"/>
              </a:rPr>
              <a:t>-positive blood (e.g., after an accidental needle-stick injury).</a:t>
            </a:r>
          </a:p>
          <a:p>
            <a:endParaRPr lang="en-US" sz="2800" b="0" i="0" u="none" strike="noStrike" baseline="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latin typeface="TimesNewRomanPS-BoldMT"/>
              </a:rPr>
              <a:t>Both the vaccine and HBIG should also be given to a newborn whose mother is </a:t>
            </a:r>
            <a:r>
              <a:rPr lang="en-US" sz="2800" dirty="0" err="1" smtClean="0">
                <a:latin typeface="TimesNewRomanPS-BoldMT"/>
              </a:rPr>
              <a:t>HBsAg</a:t>
            </a:r>
            <a:r>
              <a:rPr lang="en-US" sz="2800" dirty="0" smtClean="0">
                <a:latin typeface="TimesNewRomanPS-BoldMT"/>
              </a:rPr>
              <a:t>-positive ( </a:t>
            </a:r>
            <a:r>
              <a:rPr lang="en-US" sz="2800" b="1" dirty="0" smtClean="0">
                <a:latin typeface="TimesNewRomanPS-BoldMT"/>
              </a:rPr>
              <a:t>passive–active) </a:t>
            </a:r>
            <a:r>
              <a:rPr lang="en-US" sz="2800" dirty="0" smtClean="0">
                <a:latin typeface="TimesNewRomanPS-BoldMT"/>
              </a:rPr>
              <a:t>immunization</a:t>
            </a:r>
            <a:r>
              <a:rPr lang="en-US" sz="2800" dirty="0">
                <a:latin typeface="TimesNewRomanPS-BoldMT"/>
              </a:rPr>
              <a:t>, in which both immediate protection and long-term protection </a:t>
            </a:r>
            <a:r>
              <a:rPr lang="en-US" sz="2800" dirty="0" smtClean="0">
                <a:latin typeface="TimesNewRomanPS-BoldMT"/>
              </a:rPr>
              <a:t>are provided.</a:t>
            </a:r>
            <a:endParaRPr lang="en-US" sz="28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815836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9040" y="2349149"/>
            <a:ext cx="3549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NewRomanPS-BoldMT"/>
              </a:rPr>
              <a:t>Thanks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05972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435"/>
          <a:stretch/>
        </p:blipFill>
        <p:spPr>
          <a:xfrm>
            <a:off x="811369" y="991674"/>
            <a:ext cx="10470524" cy="5215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501" y="412124"/>
            <a:ext cx="42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NewRomanPS-BoldMT"/>
              </a:rPr>
              <a:t>Hepatitis viruses</a:t>
            </a:r>
            <a:endParaRPr lang="en-US" sz="3200" b="1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4010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738" y="1236372"/>
            <a:ext cx="83455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006892"/>
                </a:solidFill>
                <a:latin typeface="TimesNewRomanPS-BoldMT"/>
              </a:rPr>
              <a:t>HEPATITIS A VIRUS (HAV)</a:t>
            </a:r>
          </a:p>
          <a:p>
            <a:endParaRPr lang="en-US" sz="24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HAV </a:t>
            </a:r>
            <a:r>
              <a:rPr lang="en-US" sz="2800" dirty="0">
                <a:latin typeface="TimesNewRomanPS-BoldMT"/>
              </a:rPr>
              <a:t>is a typical </a:t>
            </a:r>
            <a:r>
              <a:rPr lang="en-US" sz="2800" b="1" dirty="0">
                <a:latin typeface="TimesNewRomanPS-BoldMT"/>
              </a:rPr>
              <a:t>enterovirus </a:t>
            </a:r>
            <a:r>
              <a:rPr lang="en-US" sz="2800" dirty="0">
                <a:latin typeface="TimesNewRomanPS-BoldMT"/>
              </a:rPr>
              <a:t>classified in the picornavirus family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dirty="0">
                <a:latin typeface="TimesNewRomanPS-BoldMT"/>
              </a:rPr>
              <a:t>It has a </a:t>
            </a:r>
            <a:r>
              <a:rPr lang="en-US" sz="2800" dirty="0" err="1" smtClean="0">
                <a:latin typeface="TimesNewRomanPS-BoldMT"/>
              </a:rPr>
              <a:t>ssRNA</a:t>
            </a: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dirty="0">
                <a:latin typeface="TimesNewRomanPS-BoldMT"/>
              </a:rPr>
              <a:t>genome </a:t>
            </a:r>
            <a:endParaRPr lang="en-US" sz="280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non enveloped with icosahedral </a:t>
            </a:r>
            <a:r>
              <a:rPr lang="en-US" sz="2800" dirty="0" err="1" smtClean="0">
                <a:latin typeface="TimesNewRomanPS-BoldMT"/>
              </a:rPr>
              <a:t>nucleocapsid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 </a:t>
            </a:r>
            <a:r>
              <a:rPr lang="en-US" sz="2800" dirty="0">
                <a:latin typeface="TimesNewRomanPS-BoldMT"/>
              </a:rPr>
              <a:t>It has one serotype</a:t>
            </a:r>
            <a:r>
              <a:rPr lang="en-US" sz="2800" dirty="0" smtClean="0">
                <a:latin typeface="TimesNewRomanPS-BoldMT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NewRomanPS-BoldMT"/>
            </a:endParaRPr>
          </a:p>
          <a:p>
            <a:endParaRPr lang="en-US" sz="24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9605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5159" y="850006"/>
            <a:ext cx="95303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Transmission &amp; Epidemiology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HAV is transmitted by the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fecal–oral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route.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Humans are the reservoir for HAV.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Virus appears in the feces roughly 2 weeks before the appearance of symptoms, so quarantine of patients is ineffective.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Children are the most frequently infected.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Unlike HBV, HAV is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rarely transmitted via the blood,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because the level of viremia is low and chronic infection does not occur. </a:t>
            </a:r>
          </a:p>
        </p:txBody>
      </p:sp>
    </p:spTree>
    <p:extLst>
      <p:ext uri="{BB962C8B-B14F-4D97-AF65-F5344CB8AC3E}">
        <p14:creationId xmlns:p14="http://schemas.microsoft.com/office/powerpoint/2010/main" val="386212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14" y="1004550"/>
            <a:ext cx="92341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Pathogenesis &amp; Immunity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The virus  probably replicates in the gastrointestinal tract and spreads to the liver via the blood.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Hepatocytes are infected, no cytopathic effect is seen . It is likely that attack by cytotoxic T cells causes the damage to the hepatocytes.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The infection is cleared, the damage is repaired, and no chronic infection ensues.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Hepatitis caused by the different viruses cannot be distinguished pathologically.</a:t>
            </a: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.</a:t>
            </a:r>
            <a:endParaRPr lang="en-US" sz="2800" dirty="0"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190851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759855"/>
            <a:ext cx="116940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Clinical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Hepatitis A has a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short </a:t>
            </a:r>
            <a:r>
              <a:rPr lang="en-US" sz="2800" b="1" dirty="0" smtClean="0">
                <a:latin typeface="TimesNewRomanPS-BoldMT"/>
              </a:rPr>
              <a:t>incubation </a:t>
            </a:r>
            <a:r>
              <a:rPr lang="en-US" sz="2800" dirty="0" smtClean="0">
                <a:latin typeface="TimesNewRomanPS-BoldMT"/>
              </a:rPr>
              <a:t>period (3–4 weeks) in contrast to that of hepatitis B, which is 10 to 12 weeks.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0" i="0" u="none" strike="noStrike" baseline="0" dirty="0" smtClean="0">
              <a:solidFill>
                <a:srgbClr val="000000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Fever, anorexia, nausea, vomiting, and jaundice are typical. Dark urine, pale feces, and elevated transaminase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Most cases resolve spontaneously in 2 to 4 weeks.</a:t>
            </a:r>
          </a:p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 </a:t>
            </a:r>
            <a:endParaRPr lang="en-US" sz="2800" dirty="0" smtClean="0"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NewRomanPS-BoldMT"/>
              </a:rPr>
              <a:t>Most </a:t>
            </a:r>
            <a:r>
              <a:rPr lang="en-US" sz="2800" dirty="0">
                <a:latin typeface="TimesNewRomanPS-BoldMT"/>
              </a:rPr>
              <a:t>HAV infections are </a:t>
            </a:r>
            <a:r>
              <a:rPr lang="en-US" sz="2800" b="1" dirty="0">
                <a:latin typeface="TimesNewRomanPS-BoldMT"/>
              </a:rPr>
              <a:t>asymptomatic</a:t>
            </a:r>
            <a:r>
              <a:rPr lang="en-US" sz="2800" dirty="0">
                <a:latin typeface="TimesNewRomanPS-BoldMT"/>
              </a:rPr>
              <a:t> and are detected solely by </a:t>
            </a:r>
            <a:r>
              <a:rPr lang="en-US" sz="2800" dirty="0" smtClean="0">
                <a:latin typeface="TimesNewRomanPS-BoldMT"/>
              </a:rPr>
              <a:t>the presence </a:t>
            </a:r>
            <a:r>
              <a:rPr lang="en-US" sz="2800" dirty="0">
                <a:latin typeface="TimesNewRomanPS-BoldMT"/>
              </a:rPr>
              <a:t>of IgG antibody</a:t>
            </a:r>
            <a:r>
              <a:rPr lang="en-US" sz="2800" dirty="0" smtClean="0">
                <a:latin typeface="TimesNewRomanPS-BoldM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NewRomanPS-BoldMT"/>
              </a:rPr>
              <a:t>No </a:t>
            </a:r>
            <a:r>
              <a:rPr lang="en-US" sz="2800" b="1" dirty="0">
                <a:latin typeface="TimesNewRomanPS-BoldMT"/>
              </a:rPr>
              <a:t>chronic </a:t>
            </a:r>
            <a:r>
              <a:rPr lang="en-US" sz="2800" dirty="0">
                <a:latin typeface="TimesNewRomanPS-BoldMT"/>
              </a:rPr>
              <a:t>hepatitis or chronic carrier state occurs, </a:t>
            </a:r>
            <a:r>
              <a:rPr lang="en-US" sz="2800" dirty="0" smtClean="0">
                <a:latin typeface="TimesNewRomanPS-BoldMT"/>
              </a:rPr>
              <a:t>and there </a:t>
            </a:r>
            <a:r>
              <a:rPr lang="en-US" sz="2800" dirty="0">
                <a:latin typeface="TimesNewRomanPS-BoldMT"/>
              </a:rPr>
              <a:t>is </a:t>
            </a:r>
            <a:r>
              <a:rPr lang="en-US" sz="2800" b="1" dirty="0">
                <a:latin typeface="TimesNewRomanPS-BoldMT"/>
              </a:rPr>
              <a:t>no predisposition </a:t>
            </a:r>
            <a:r>
              <a:rPr lang="en-US" sz="2800" dirty="0">
                <a:latin typeface="TimesNewRomanPS-BoldMT"/>
              </a:rPr>
              <a:t>to hepatocellular </a:t>
            </a:r>
            <a:r>
              <a:rPr lang="en-US" sz="2800" dirty="0" smtClean="0">
                <a:latin typeface="TimesNewRomanPS-BoldMT"/>
              </a:rPr>
              <a:t>carcinoma.</a:t>
            </a:r>
            <a:endParaRPr lang="en-US" sz="2800" b="0" i="0" u="none" strike="noStrike" baseline="0" dirty="0" smtClean="0">
              <a:solidFill>
                <a:srgbClr val="000000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90029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320" y="1094015"/>
            <a:ext cx="89808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1D388E"/>
                </a:solidFill>
                <a:latin typeface="TimesNewRomanPS-BoldMT"/>
              </a:rPr>
              <a:t>Laboratory Diagnosis</a:t>
            </a:r>
          </a:p>
          <a:p>
            <a:endParaRPr lang="en-US" sz="2800" b="1" i="0" u="none" strike="noStrike" baseline="0" dirty="0" smtClean="0">
              <a:solidFill>
                <a:srgbClr val="1D388E"/>
              </a:solidFill>
              <a:latin typeface="TimesNewRomanPS-Bold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The detection of </a:t>
            </a:r>
            <a:r>
              <a:rPr lang="en-US" sz="2800" b="1" i="0" u="none" strike="noStrike" baseline="0" dirty="0" smtClean="0">
                <a:solidFill>
                  <a:srgbClr val="000000"/>
                </a:solidFill>
                <a:latin typeface="TimesNewRomanPS-BoldMT"/>
              </a:rPr>
              <a:t>IgM antibody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is the most important test. A fourfold rise in IgG antibody titer can also be used..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TimesNewRomanPSMT"/>
              </a:rPr>
              <a:t> Isolation of the virus in cell culture is possible but not available in the clinical laboratory.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82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1444</Words>
  <Application>Microsoft Office PowerPoint</Application>
  <PresentationFormat>Widescreen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TimesNewRomanPS-BoldMT</vt:lpstr>
      <vt:lpstr>TimesNewRomanPSMT</vt:lpstr>
      <vt:lpstr>Office Theme</vt:lpstr>
      <vt:lpstr>Hepatitis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2023-03-23T05:55:36Z</dcterms:created>
  <dcterms:modified xsi:type="dcterms:W3CDTF">2023-03-28T18:08:29Z</dcterms:modified>
</cp:coreProperties>
</file>